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0693400" cy="7556500"/>
  <p:notesSz cx="6858000" cy="9144000"/>
  <p:embeddedFontLst>
    <p:embeddedFont>
      <p:font typeface="Arial" charset="1" panose="020B0502020202020204"/>
      <p:regular r:id="rId13"/>
    </p:embeddedFont>
    <p:embeddedFont>
      <p:font typeface="Times New Roman" charset="1" panose="02030502070405020303"/>
      <p:regular r:id="rId14"/>
    </p:embeddedFont>
    <p:embeddedFont>
      <p:font typeface="Arial Bold" charset="1" panose="020B0802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08057"/>
            <a:ext cx="10707536" cy="5554766"/>
            <a:chOff x="0" y="0"/>
            <a:chExt cx="14276715" cy="74063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76705" cy="7406386"/>
            </a:xfrm>
            <a:custGeom>
              <a:avLst/>
              <a:gdLst/>
              <a:ahLst/>
              <a:cxnLst/>
              <a:rect r="r" b="b" t="t" l="l"/>
              <a:pathLst>
                <a:path h="7406386" w="14276705">
                  <a:moveTo>
                    <a:pt x="0" y="0"/>
                  </a:moveTo>
                  <a:lnTo>
                    <a:pt x="14276705" y="0"/>
                  </a:lnTo>
                  <a:lnTo>
                    <a:pt x="14276705" y="7406386"/>
                  </a:lnTo>
                  <a:lnTo>
                    <a:pt x="0" y="7406386"/>
                  </a:lnTo>
                  <a:close/>
                </a:path>
              </a:pathLst>
            </a:custGeom>
            <a:blipFill>
              <a:blip r:embed="rId2"/>
              <a:stretch>
                <a:fillRect l="0" t="-8" r="0" b="-8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83551"/>
            <a:ext cx="10692000" cy="5938833"/>
            <a:chOff x="0" y="0"/>
            <a:chExt cx="13208569" cy="73366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08508" cy="7336663"/>
            </a:xfrm>
            <a:custGeom>
              <a:avLst/>
              <a:gdLst/>
              <a:ahLst/>
              <a:cxnLst/>
              <a:rect r="r" b="b" t="t" l="l"/>
              <a:pathLst>
                <a:path h="7336663" w="13208508">
                  <a:moveTo>
                    <a:pt x="0" y="0"/>
                  </a:moveTo>
                  <a:lnTo>
                    <a:pt x="13208508" y="0"/>
                  </a:lnTo>
                  <a:lnTo>
                    <a:pt x="13208508" y="7336663"/>
                  </a:lnTo>
                  <a:lnTo>
                    <a:pt x="0" y="7336663"/>
                  </a:lnTo>
                  <a:close/>
                </a:path>
              </a:pathLst>
            </a:custGeom>
            <a:blipFill>
              <a:blip r:embed="rId2"/>
              <a:stretch>
                <a:fillRect l="0" t="-2" r="0" b="-1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18418"/>
            <a:ext cx="10692000" cy="6005234"/>
            <a:chOff x="0" y="0"/>
            <a:chExt cx="13289329" cy="746404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289280" cy="7464044"/>
            </a:xfrm>
            <a:custGeom>
              <a:avLst/>
              <a:gdLst/>
              <a:ahLst/>
              <a:cxnLst/>
              <a:rect r="r" b="b" t="t" l="l"/>
              <a:pathLst>
                <a:path h="7464044" w="13289280">
                  <a:moveTo>
                    <a:pt x="0" y="0"/>
                  </a:moveTo>
                  <a:lnTo>
                    <a:pt x="13289280" y="0"/>
                  </a:lnTo>
                  <a:lnTo>
                    <a:pt x="13289280" y="7464044"/>
                  </a:lnTo>
                  <a:lnTo>
                    <a:pt x="0" y="7464044"/>
                  </a:lnTo>
                  <a:close/>
                </a:path>
              </a:pathLst>
            </a:custGeom>
            <a:blipFill>
              <a:blip r:embed="rId2"/>
              <a:stretch>
                <a:fillRect l="-1" t="0" r="-1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17696"/>
            <a:ext cx="10692000" cy="5986304"/>
            <a:chOff x="0" y="0"/>
            <a:chExt cx="13357109" cy="747846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357098" cy="7478522"/>
            </a:xfrm>
            <a:custGeom>
              <a:avLst/>
              <a:gdLst/>
              <a:ahLst/>
              <a:cxnLst/>
              <a:rect r="r" b="b" t="t" l="l"/>
              <a:pathLst>
                <a:path h="7478522" w="13357098">
                  <a:moveTo>
                    <a:pt x="0" y="0"/>
                  </a:moveTo>
                  <a:lnTo>
                    <a:pt x="13357098" y="0"/>
                  </a:lnTo>
                  <a:lnTo>
                    <a:pt x="13357098" y="7478522"/>
                  </a:lnTo>
                  <a:lnTo>
                    <a:pt x="0" y="7478522"/>
                  </a:lnTo>
                  <a:close/>
                </a:path>
              </a:pathLst>
            </a:custGeom>
            <a:blipFill>
              <a:blip r:embed="rId2"/>
              <a:stretch>
                <a:fillRect l="0" t="-10" r="0" b="-9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780559"/>
            <a:ext cx="10698162" cy="6011204"/>
            <a:chOff x="0" y="0"/>
            <a:chExt cx="14264216" cy="80149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64260" cy="8014970"/>
            </a:xfrm>
            <a:custGeom>
              <a:avLst/>
              <a:gdLst/>
              <a:ahLst/>
              <a:cxnLst/>
              <a:rect r="r" b="b" t="t" l="l"/>
              <a:pathLst>
                <a:path h="8014970" w="14264260">
                  <a:moveTo>
                    <a:pt x="0" y="0"/>
                  </a:moveTo>
                  <a:lnTo>
                    <a:pt x="14264260" y="0"/>
                  </a:lnTo>
                  <a:lnTo>
                    <a:pt x="14264260" y="8014970"/>
                  </a:lnTo>
                  <a:lnTo>
                    <a:pt x="0" y="8014970"/>
                  </a:lnTo>
                  <a:close/>
                </a:path>
              </a:pathLst>
            </a:custGeom>
            <a:blipFill>
              <a:blip r:embed="rId2"/>
              <a:stretch>
                <a:fillRect l="0" t="-1" r="0" b="-1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822159" y="2818723"/>
            <a:ext cx="373515" cy="95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"/>
              </a:lnSpc>
            </a:pPr>
            <a:r>
              <a:rPr lang="en-US" sz="500" spc="-1">
                <a:solidFill>
                  <a:srgbClr val="ACB5B3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US" sz="500" spc="-1">
                <a:solidFill>
                  <a:srgbClr val="6D827C"/>
                </a:solidFill>
                <a:latin typeface="Arial"/>
                <a:ea typeface="Arial"/>
                <a:cs typeface="Arial"/>
                <a:sym typeface="Arial"/>
              </a:rPr>
              <a:t>1B'/30w=-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86396" y="2815629"/>
            <a:ext cx="343590" cy="70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"/>
              </a:lnSpc>
            </a:pPr>
            <a:r>
              <a:rPr lang="en-US" sz="400" spc="-1">
                <a:solidFill>
                  <a:srgbClr val="64675E"/>
                </a:solidFill>
                <a:latin typeface="Arial"/>
                <a:ea typeface="Arial"/>
                <a:cs typeface="Arial"/>
                <a:sym typeface="Arial"/>
              </a:rPr>
              <a:t>3Y.47.50</a:t>
            </a:r>
            <a:r>
              <a:rPr lang="en-US" sz="400" spc="-1">
                <a:solidFill>
                  <a:srgbClr val="A1A39A"/>
                </a:solidFill>
                <a:latin typeface="Arial"/>
                <a:ea typeface="Arial"/>
                <a:cs typeface="Arial"/>
                <a:sym typeface="Arial"/>
              </a:rPr>
              <a:t>lio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28732" y="3179677"/>
            <a:ext cx="359093" cy="749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83"/>
              </a:lnSpc>
            </a:pPr>
            <a:r>
              <a:rPr lang="en-US" sz="1902" spc="-1">
                <a:solidFill>
                  <a:srgbClr val="91755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	</a:t>
            </a:r>
            <a:r>
              <a:rPr lang="en-US" sz="1902" spc="-1">
                <a:solidFill>
                  <a:srgbClr val="3890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21285" y="3405674"/>
            <a:ext cx="853747" cy="95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"/>
              </a:lnSpc>
            </a:pPr>
            <a:r>
              <a:rPr lang="en-US" sz="500" spc="-1" u="sng">
                <a:solidFill>
                  <a:srgbClr val="6D827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  <a:r>
              <a:rPr lang="en-US" sz="500" spc="-1">
                <a:solidFill>
                  <a:srgbClr val="6D827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,,,	</a:t>
            </a:r>
            <a:r>
              <a:rPr lang="en-US" sz="500" spc="-1" u="sng">
                <a:solidFill>
                  <a:srgbClr val="6D827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	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21285" y="3397440"/>
            <a:ext cx="174860" cy="710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2"/>
              </a:lnSpc>
            </a:pPr>
            <a:r>
              <a:rPr lang="en-US" sz="1502" spc="-1">
                <a:solidFill>
                  <a:srgbClr val="ACB5B3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r>
              <a:rPr lang="en-US" sz="1502" spc="-1">
                <a:solidFill>
                  <a:srgbClr val="C4C6C3"/>
                </a:solidFill>
                <a:latin typeface="Arial"/>
                <a:ea typeface="Arial"/>
                <a:cs typeface="Arial"/>
                <a:sym typeface="Arial"/>
              </a:rPr>
              <a:t>._.. ,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09318" y="3489679"/>
            <a:ext cx="335658" cy="1261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1"/>
              </a:lnSpc>
            </a:pPr>
            <a:r>
              <a:rPr lang="en-US" sz="701" spc="-1">
                <a:solidFill>
                  <a:srgbClr val="C4C6C3"/>
                </a:solidFill>
                <a:latin typeface="Arial"/>
                <a:ea typeface="Arial"/>
                <a:cs typeface="Arial"/>
                <a:sym typeface="Arial"/>
              </a:rPr>
              <a:t>.,,_...._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776149" y="3294118"/>
            <a:ext cx="316189" cy="563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01"/>
              </a:lnSpc>
            </a:pPr>
            <a:r>
              <a:rPr lang="en-US" sz="1001" spc="-1">
                <a:solidFill>
                  <a:srgbClr val="C4C6C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...	_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3618" y="708431"/>
            <a:ext cx="10698162" cy="6095569"/>
            <a:chOff x="0" y="0"/>
            <a:chExt cx="14264216" cy="8127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64260" cy="8127365"/>
            </a:xfrm>
            <a:custGeom>
              <a:avLst/>
              <a:gdLst/>
              <a:ahLst/>
              <a:cxnLst/>
              <a:rect r="r" b="b" t="t" l="l"/>
              <a:pathLst>
                <a:path h="8127365" w="14264260">
                  <a:moveTo>
                    <a:pt x="0" y="0"/>
                  </a:moveTo>
                  <a:lnTo>
                    <a:pt x="14264260" y="0"/>
                  </a:lnTo>
                  <a:lnTo>
                    <a:pt x="14264260" y="8127365"/>
                  </a:lnTo>
                  <a:lnTo>
                    <a:pt x="0" y="8127365"/>
                  </a:lnTo>
                  <a:close/>
                </a:path>
              </a:pathLst>
            </a:custGeom>
            <a:blipFill>
              <a:blip r:embed="rId2"/>
              <a:stretch>
                <a:fillRect l="-2" t="0" r="-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955338" y="2114514"/>
            <a:ext cx="529626" cy="396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9"/>
              </a:lnSpc>
            </a:pPr>
            <a:r>
              <a:rPr lang="en-US" sz="3405" spc="-1">
                <a:solidFill>
                  <a:srgbClr val="7EBD5B"/>
                </a:solidFill>
                <a:latin typeface="Arial"/>
                <a:ea typeface="Arial"/>
                <a:cs typeface="Arial"/>
                <a:sym typeface="Arial"/>
              </a:rPr>
              <a:t>-	</a:t>
            </a:r>
            <a:r>
              <a:rPr lang="en-US" sz="3405" spc="-1">
                <a:solidFill>
                  <a:srgbClr val="9AB8BA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algn="l">
              <a:lnSpc>
                <a:spcPts val="826"/>
              </a:lnSpc>
            </a:pPr>
            <a:r>
              <a:rPr lang="en-US" sz="701" spc="-1">
                <a:solidFill>
                  <a:srgbClr val="A7D1D8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670956" y="2148069"/>
          <a:ext cx="814008" cy="724976"/>
        </p:xfrm>
        <a:graphic>
          <a:graphicData uri="http://schemas.openxmlformats.org/drawingml/2006/table">
            <a:tbl>
              <a:tblPr/>
              <a:tblGrid>
                <a:gridCol w="120543"/>
                <a:gridCol w="116040"/>
                <a:gridCol w="64428"/>
                <a:gridCol w="189127"/>
                <a:gridCol w="323871"/>
              </a:tblGrid>
              <a:tr h="244628">
                <a:tc rowSpan="2">
                  <a:txBody>
                    <a:bodyPr anchor="t" rtlCol="false"/>
                    <a:lstStyle/>
                    <a:p>
                      <a:pPr algn="l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C6DFE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  <a:endParaRPr lang="en-US" sz="1100"/>
                    </a:p>
                    <a:p>
                      <a:pPr algn="l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......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9E97"/>
                    </a:solidFill>
                  </a:tcPr>
                </a:tc>
                <a:tc rowSpan="2">
                  <a:txBody>
                    <a:bodyPr anchor="t" rtlCol="false"/>
                    <a:lstStyle/>
                    <a:p>
                      <a:pPr algn="r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C6DFE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;:.</a:t>
                      </a:r>
                      <a:endParaRPr lang="en-US" sz="1100"/>
                    </a:p>
                    <a:p>
                      <a:pPr algn="r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89AC"/>
                    </a:solidFill>
                  </a:tcPr>
                </a:tc>
                <a:tc rowSpan="2">
                  <a:txBody>
                    <a:bodyPr anchor="t" rtlCol="false"/>
                    <a:lstStyle/>
                    <a:p>
                      <a:pPr algn="r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=</a:t>
                      </a:r>
                      <a:endParaRPr lang="en-US" sz="1100"/>
                    </a:p>
                    <a:p>
                      <a:pPr algn="r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::c--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 anchor="t" rtlCol="false"/>
                    <a:lstStyle/>
                    <a:p>
                      <a:pPr algn="l">
                        <a:lnSpc>
                          <a:spcPts val="1922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 . -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89A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2960">
                      <a:solidFill>
                        <a:srgbClr val="B8CF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0348"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C6DFE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</a:t>
                      </a:r>
                      <a:endParaRPr lang="en-US" sz="1100"/>
                    </a:p>
                    <a:p>
                      <a:pPr algn="l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......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9E97"/>
                    </a:solidFill>
                  </a:tcPr>
                </a:tc>
                <a:tc vMerge="true">
                  <a:txBody>
                    <a:bodyPr anchor="t" rtlCol="false"/>
                    <a:lstStyle/>
                    <a:p>
                      <a:pPr algn="r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C6DFE2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;:.</a:t>
                      </a:r>
                      <a:endParaRPr lang="en-US" sz="1100"/>
                    </a:p>
                    <a:p>
                      <a:pPr algn="r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89AC"/>
                    </a:solidFill>
                  </a:tcPr>
                </a:tc>
                <a:tc vMerge="true">
                  <a:txBody>
                    <a:bodyPr anchor="t" rtlCol="false"/>
                    <a:lstStyle/>
                    <a:p>
                      <a:pPr algn="r">
                        <a:lnSpc>
                          <a:spcPts val="1788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=</a:t>
                      </a:r>
                      <a:endParaRPr lang="en-US" sz="1100"/>
                    </a:p>
                    <a:p>
                      <a:pPr algn="r">
                        <a:lnSpc>
                          <a:spcPts val="298"/>
                        </a:lnSpc>
                      </a:pPr>
                      <a:r>
                        <a:rPr lang="en-US" sz="400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::c--</a:t>
                      </a:r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true">
                  <a:txBody>
                    <a:bodyPr anchor="t" rtlCol="false"/>
                    <a:lstStyle/>
                    <a:p>
                      <a:pPr algn="l">
                        <a:lnSpc>
                          <a:spcPts val="1922"/>
                        </a:lnSpc>
                        <a:defRPr/>
                      </a:pPr>
                      <a:r>
                        <a:rPr lang="en-US" sz="1602" spc="-1">
                          <a:solidFill>
                            <a:srgbClr val="52AABF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-  . -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689A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480"/>
                        </a:lnSpc>
                        <a:defRPr/>
                      </a:pPr>
                      <a:r>
                        <a:rPr lang="en-US" sz="400" spc="-1">
                          <a:solidFill>
                            <a:srgbClr val="90B59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Mo...   </a:t>
                      </a:r>
                      <a:r>
                        <a:rPr lang="en-US" sz="400" spc="-1">
                          <a:solidFill>
                            <a:srgbClr val="74BABD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-</a:t>
                      </a:r>
                      <a:endParaRPr lang="en-US" sz="1100"/>
                    </a:p>
                  </a:txBody>
                  <a:tcPr marL="91440" marR="91440" marT="91440" marB="91440" anchor="ctr">
                    <a:lnL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2960">
                      <a:solidFill>
                        <a:srgbClr val="B8CF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474440" y="2148069"/>
            <a:ext cx="1010524" cy="1061051"/>
          </a:xfrm>
          <a:custGeom>
            <a:avLst/>
            <a:gdLst/>
            <a:ahLst/>
            <a:cxnLst/>
            <a:rect r="r" b="b" t="t" l="l"/>
            <a:pathLst>
              <a:path h="1061051" w="1010524">
                <a:moveTo>
                  <a:pt x="0" y="0"/>
                </a:moveTo>
                <a:lnTo>
                  <a:pt x="1010525" y="0"/>
                </a:lnTo>
                <a:lnTo>
                  <a:pt x="1010525" y="1061051"/>
                </a:lnTo>
                <a:lnTo>
                  <a:pt x="0" y="1061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24808" y="2144941"/>
            <a:ext cx="28482" cy="282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22"/>
              </a:lnSpc>
            </a:pPr>
            <a:r>
              <a:rPr lang="en-US" sz="1602" spc="-1">
                <a:solidFill>
                  <a:srgbClr val="74BAB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02454" y="2036804"/>
            <a:ext cx="54080" cy="960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9"/>
              </a:lnSpc>
            </a:pPr>
            <a:r>
              <a:rPr lang="en-US" sz="5107" spc="-1">
                <a:solidFill>
                  <a:srgbClr val="52AAB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38968" y="2472457"/>
            <a:ext cx="7997032" cy="64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3"/>
              </a:lnSpc>
            </a:pPr>
            <a:r>
              <a:rPr lang="en-US" b="true" sz="1702" spc="-1">
                <a:solidFill>
                  <a:srgbClr val="156434"/>
                </a:solidFill>
                <a:latin typeface="Arial Bold"/>
                <a:ea typeface="Arial Bold"/>
                <a:cs typeface="Arial Bold"/>
                <a:sym typeface="Arial Bold"/>
              </a:rPr>
              <a:t>Weather Integration API</a:t>
            </a:r>
          </a:p>
          <a:p>
            <a:pPr algn="l">
              <a:lnSpc>
                <a:spcPts val="1442"/>
              </a:lnSpc>
            </a:pP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Real-time weather data integration for enhanced prediction accuracy and climate-based crop </a:t>
            </a:r>
            <a:r>
              <a:rPr lang="en-US" sz="1201" spc="-1">
                <a:solidFill>
                  <a:srgbClr val="445B74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ecommendatio </a:t>
            </a:r>
            <a:r>
              <a:rPr lang="en-US" sz="1201" spc="-1">
                <a:solidFill>
                  <a:srgbClr val="445B74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852070" y="3963481"/>
            <a:ext cx="7140040" cy="64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3"/>
              </a:lnSpc>
            </a:pPr>
            <a:r>
              <a:rPr lang="en-US" b="true" sz="1702" spc="-1">
                <a:solidFill>
                  <a:srgbClr val="156434"/>
                </a:solidFill>
                <a:latin typeface="Arial Bold"/>
                <a:ea typeface="Arial Bold"/>
                <a:cs typeface="Arial Bold"/>
                <a:sym typeface="Arial Bold"/>
              </a:rPr>
              <a:t>Al Disease Detection</a:t>
            </a:r>
          </a:p>
          <a:p>
            <a:pPr algn="l">
              <a:lnSpc>
                <a:spcPts val="1442"/>
              </a:lnSpc>
            </a:pP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Computer vision-based  pest and disease identification through image analysis for early interven</a:t>
            </a:r>
            <a:r>
              <a:rPr lang="en-US" sz="1201" spc="-1">
                <a:solidFill>
                  <a:srgbClr val="445B74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58559" y="5546951"/>
            <a:ext cx="5458649" cy="47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3"/>
              </a:lnSpc>
            </a:pPr>
            <a:r>
              <a:rPr lang="en-US" b="true" sz="1702" spc="-1">
                <a:solidFill>
                  <a:srgbClr val="156434"/>
                </a:solidFill>
                <a:latin typeface="Arial Bold"/>
                <a:ea typeface="Arial Bold"/>
                <a:cs typeface="Arial Bold"/>
                <a:sym typeface="Arial Bold"/>
              </a:rPr>
              <a:t>Mobile Application</a:t>
            </a:r>
          </a:p>
          <a:p>
            <a:pPr algn="l">
              <a:lnSpc>
                <a:spcPts val="1442"/>
              </a:lnSpc>
            </a:pPr>
            <a:r>
              <a:rPr lang="en-US" sz="1201" spc="-1">
                <a:solidFill>
                  <a:srgbClr val="384256"/>
                </a:solidFill>
                <a:latin typeface="Arial"/>
                <a:ea typeface="Arial"/>
                <a:cs typeface="Arial"/>
                <a:sym typeface="Arial"/>
              </a:rPr>
              <a:t>React Native mobile app development for field-based access and notifications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14089"/>
            <a:ext cx="10707536" cy="5942702"/>
            <a:chOff x="0" y="0"/>
            <a:chExt cx="14276715" cy="79236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76705" cy="7923657"/>
            </a:xfrm>
            <a:custGeom>
              <a:avLst/>
              <a:gdLst/>
              <a:ahLst/>
              <a:cxnLst/>
              <a:rect r="r" b="b" t="t" l="l"/>
              <a:pathLst>
                <a:path h="7923657" w="14276705">
                  <a:moveTo>
                    <a:pt x="0" y="0"/>
                  </a:moveTo>
                  <a:lnTo>
                    <a:pt x="14276705" y="0"/>
                  </a:lnTo>
                  <a:lnTo>
                    <a:pt x="14276705" y="7923657"/>
                  </a:lnTo>
                  <a:lnTo>
                    <a:pt x="0" y="7923657"/>
                  </a:lnTo>
                  <a:close/>
                </a:path>
              </a:pathLst>
            </a:custGeom>
            <a:blipFill>
              <a:blip r:embed="rId2"/>
              <a:stretch>
                <a:fillRect l="-3" t="0" r="-3" b="0"/>
              </a:stretch>
            </a:blipFill>
          </p:spPr>
        </p:sp>
      </p:grp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DAGvT7LVy58</dc:identifier>
  <dcterms:modified xsi:type="dcterms:W3CDTF">2011-08-01T06:04:30Z</dcterms:modified>
  <cp:revision>1</cp:revision>
</cp:coreProperties>
</file>

<file path=docProps/thumbnail.jpeg>
</file>